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5" r:id="rId11"/>
    <p:sldId id="267" r:id="rId12"/>
    <p:sldId id="270" r:id="rId13"/>
    <p:sldId id="271" r:id="rId14"/>
    <p:sldId id="268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8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Pourcentage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Feuil1!$A$6:$A$16</c:f>
              <c:strCache>
                <c:ptCount val="11"/>
                <c:pt idx="0">
                  <c:v>Alcool</c:v>
                </c:pt>
                <c:pt idx="1">
                  <c:v>Diabète</c:v>
                </c:pt>
                <c:pt idx="2">
                  <c:v>Oestroprogestatif</c:v>
                </c:pt>
                <c:pt idx="3">
                  <c:v>Tabagisme</c:v>
                </c:pt>
                <c:pt idx="4">
                  <c:v>ATCD CV*</c:v>
                </c:pt>
                <c:pt idx="5">
                  <c:v>Obésité</c:v>
                </c:pt>
                <c:pt idx="6">
                  <c:v>Syndrome métabolique</c:v>
                </c:pt>
                <c:pt idx="7">
                  <c:v>Dyslipidémie</c:v>
                </c:pt>
                <c:pt idx="8">
                  <c:v>HTA  </c:v>
                </c:pt>
                <c:pt idx="9">
                  <c:v>Age corrélé au sexe </c:v>
                </c:pt>
                <c:pt idx="10">
                  <c:v>Obésité abdominale</c:v>
                </c:pt>
              </c:strCache>
            </c:strRef>
          </c:cat>
          <c:val>
            <c:numRef>
              <c:f>Feuil1!$B$6:$B$16</c:f>
              <c:numCache>
                <c:formatCode>General</c:formatCode>
                <c:ptCount val="11"/>
                <c:pt idx="0">
                  <c:v>4.3499999999999996</c:v>
                </c:pt>
                <c:pt idx="1">
                  <c:v>5.17</c:v>
                </c:pt>
                <c:pt idx="2">
                  <c:v>5.17</c:v>
                </c:pt>
                <c:pt idx="3">
                  <c:v>6.52</c:v>
                </c:pt>
                <c:pt idx="4">
                  <c:v>13.19</c:v>
                </c:pt>
                <c:pt idx="5">
                  <c:v>15.22</c:v>
                </c:pt>
                <c:pt idx="6">
                  <c:v>17.54</c:v>
                </c:pt>
                <c:pt idx="7">
                  <c:v>27.17</c:v>
                </c:pt>
                <c:pt idx="8">
                  <c:v>28.26</c:v>
                </c:pt>
                <c:pt idx="9">
                  <c:v>50</c:v>
                </c:pt>
                <c:pt idx="1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C-47B9-BDA0-3A678FA560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228656"/>
        <c:axId val="156229216"/>
      </c:barChart>
      <c:catAx>
        <c:axId val="15622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56229216"/>
        <c:crosses val="autoZero"/>
        <c:auto val="1"/>
        <c:lblAlgn val="ctr"/>
        <c:lblOffset val="100"/>
        <c:noMultiLvlLbl val="0"/>
      </c:catAx>
      <c:valAx>
        <c:axId val="15622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22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A300-6D6C-499D-B74C-0B0599443B01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4196-F9C1-43E3-84FC-C4CAE1195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2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F40D-110E-4495-9943-F27CAA0DFBEB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29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F40D-110E-4495-9943-F27CAA0DFBEB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2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F40D-110E-4495-9943-F27CAA0DFBEB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29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F40D-110E-4495-9943-F27CAA0DFBEB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0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57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84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3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9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9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03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9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00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55C9-D060-A346-863B-AD6CC2CAFFB7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18679-234C-3A41-A3D0-6D57548F0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9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7459" y="938237"/>
            <a:ext cx="8603426" cy="21854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Facteurs </a:t>
            </a:r>
            <a:r>
              <a:rPr lang="fr-FR" sz="40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associés  </a:t>
            </a:r>
            <a:r>
              <a:rPr lang="fr-FR" sz="4000" b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aux atteintes artérielles périphériques </a:t>
            </a:r>
            <a:r>
              <a:rPr lang="fr-FR" sz="40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à long terme chez les PV-VIH</a:t>
            </a:r>
            <a:endParaRPr lang="fr-FR" sz="4000" b="1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7459" y="4653096"/>
            <a:ext cx="8569103" cy="93084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</a:rPr>
              <a:t>Niankara</a:t>
            </a:r>
            <a:r>
              <a:rPr lang="nl-NL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>
                <a:solidFill>
                  <a:schemeClr val="bg1"/>
                </a:solidFill>
              </a:rPr>
              <a:t>A</a:t>
            </a:r>
            <a:r>
              <a:rPr lang="nl-NL" sz="2400" b="1" dirty="0">
                <a:solidFill>
                  <a:schemeClr val="bg1"/>
                </a:solidFill>
              </a:rPr>
              <a:t>, </a:t>
            </a:r>
            <a:r>
              <a:rPr lang="nl-NL" sz="2400" b="1" dirty="0" err="1">
                <a:solidFill>
                  <a:schemeClr val="bg1"/>
                </a:solidFill>
              </a:rPr>
              <a:t>Tiemtoré</a:t>
            </a:r>
            <a:r>
              <a:rPr lang="nl-NL" sz="2400" b="1" dirty="0">
                <a:solidFill>
                  <a:schemeClr val="bg1"/>
                </a:solidFill>
              </a:rPr>
              <a:t> WS </a:t>
            </a:r>
            <a:r>
              <a:rPr lang="nl-NL" sz="2400" b="1" dirty="0" smtClean="0">
                <a:solidFill>
                  <a:schemeClr val="bg1"/>
                </a:solidFill>
              </a:rPr>
              <a:t>,Yam</a:t>
            </a:r>
            <a:r>
              <a:rPr lang="fr-FR" sz="2400" b="1" dirty="0" err="1">
                <a:solidFill>
                  <a:schemeClr val="bg1"/>
                </a:solidFill>
              </a:rPr>
              <a:t>éogo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smtClean="0">
                <a:solidFill>
                  <a:schemeClr val="bg1"/>
                </a:solidFill>
              </a:rPr>
              <a:t>NV, </a:t>
            </a:r>
            <a:r>
              <a:rPr lang="nl-NL" sz="2400" b="1" dirty="0" err="1" smtClean="0">
                <a:solidFill>
                  <a:schemeClr val="bg1"/>
                </a:solidFill>
              </a:rPr>
              <a:t>Diallo</a:t>
            </a:r>
            <a:r>
              <a:rPr lang="nl-NL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>
                <a:solidFill>
                  <a:schemeClr val="bg1"/>
                </a:solidFill>
              </a:rPr>
              <a:t>I</a:t>
            </a:r>
            <a:r>
              <a:rPr lang="nl-NL" sz="2400" b="1" dirty="0" smtClean="0">
                <a:solidFill>
                  <a:schemeClr val="bg1"/>
                </a:solidFill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</a:rPr>
              <a:t>Kagambega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LJ, </a:t>
            </a:r>
            <a:r>
              <a:rPr lang="fr-FR" sz="2400" b="1" dirty="0" err="1" smtClean="0">
                <a:solidFill>
                  <a:schemeClr val="bg1"/>
                </a:solidFill>
              </a:rPr>
              <a:t>Thiam</a:t>
            </a:r>
            <a:r>
              <a:rPr lang="nl-NL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>
                <a:solidFill>
                  <a:schemeClr val="bg1"/>
                </a:solidFill>
              </a:rPr>
              <a:t>A</a:t>
            </a:r>
            <a:r>
              <a:rPr lang="fr-FR" sz="2400" b="1" dirty="0">
                <a:solidFill>
                  <a:schemeClr val="bg1"/>
                </a:solidFill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</a:rPr>
              <a:t>Kologo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KJ, </a:t>
            </a:r>
            <a:r>
              <a:rPr lang="fr-FR" sz="2400" b="1" dirty="0" err="1" smtClean="0">
                <a:solidFill>
                  <a:schemeClr val="bg1"/>
                </a:solidFill>
              </a:rPr>
              <a:t>Millogo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GRC, </a:t>
            </a:r>
            <a:r>
              <a:rPr lang="fr-FR" sz="2400" b="1" dirty="0" smtClean="0">
                <a:solidFill>
                  <a:schemeClr val="bg1"/>
                </a:solidFill>
              </a:rPr>
              <a:t>Zabsonré </a:t>
            </a:r>
            <a:r>
              <a:rPr lang="fr-FR" sz="2400" b="1" dirty="0">
                <a:solidFill>
                  <a:schemeClr val="bg1"/>
                </a:solidFill>
              </a:rPr>
              <a:t>P, </a:t>
            </a:r>
            <a:r>
              <a:rPr lang="fr-FR" sz="2400" b="1" dirty="0" smtClean="0">
                <a:solidFill>
                  <a:schemeClr val="bg1"/>
                </a:solidFill>
              </a:rPr>
              <a:t>Drabo </a:t>
            </a:r>
            <a:r>
              <a:rPr lang="fr-FR" sz="2400" b="1" dirty="0">
                <a:solidFill>
                  <a:schemeClr val="bg1"/>
                </a:solidFill>
              </a:rPr>
              <a:t>YJ.</a:t>
            </a:r>
            <a:r>
              <a:rPr lang="fr-FR" sz="2400" b="1" dirty="0" smtClean="0">
                <a:solidFill>
                  <a:schemeClr val="bg1"/>
                </a:solidFill>
                <a:effectLst/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0856" y="6371810"/>
            <a:ext cx="570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7ème Journées Scientifiques de la SOCARB : 27-29 Octobre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30629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352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528464495"/>
              </p:ext>
            </p:extLst>
          </p:nvPr>
        </p:nvGraphicFramePr>
        <p:xfrm>
          <a:off x="943897" y="2177765"/>
          <a:ext cx="756592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2233" y="1571072"/>
            <a:ext cx="8524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FDRCV  : 78,07% </a:t>
            </a: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des patients </a:t>
            </a:r>
            <a:endParaRPr lang="fr-FR" sz="30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828477" y="6477454"/>
            <a:ext cx="500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r-F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FDRCV usuels chez les PVVIH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9369" y="2344994"/>
            <a:ext cx="7182464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09369" y="3082413"/>
            <a:ext cx="7182464" cy="648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209369" y="4188542"/>
            <a:ext cx="7182464" cy="339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433187" y="5191432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Cambria" panose="02040503050406030204" pitchFamily="18" charset="0"/>
              </a:rPr>
              <a:t>%</a:t>
            </a:r>
            <a:endParaRPr lang="fr-FR" sz="2800" b="1" dirty="0">
              <a:latin typeface="Cambria" panose="02040503050406030204" pitchFamily="18" charset="0"/>
            </a:endParaRPr>
          </a:p>
        </p:txBody>
      </p:sp>
      <p:pic>
        <p:nvPicPr>
          <p:cNvPr id="12" name="Image 5" descr="Socarb logo gran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331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93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Tableau </a:t>
            </a: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: </a:t>
            </a: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Données  biologiques de l’infection à VIH </a:t>
            </a: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3489228"/>
              </p:ext>
            </p:extLst>
          </p:nvPr>
        </p:nvGraphicFramePr>
        <p:xfrm>
          <a:off x="457200" y="2351521"/>
          <a:ext cx="8229600" cy="4054985"/>
        </p:xfrm>
        <a:graphic>
          <a:graphicData uri="http://schemas.openxmlformats.org/drawingml/2006/table">
            <a:tbl>
              <a:tblPr firstRow="1" firstCol="1" lastCol="1">
                <a:tableStyleId>{10A1B5D5-9B99-4C35-A422-299274C87663}</a:tableStyleId>
              </a:tblPr>
              <a:tblGrid>
                <a:gridCol w="4660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0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Données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biologiques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Effectif</a:t>
                      </a:r>
                      <a:r>
                        <a:rPr lang="en-US" sz="2000" dirty="0">
                          <a:effectLst/>
                        </a:rPr>
                        <a:t> (n)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Pourcentage</a:t>
                      </a:r>
                      <a:r>
                        <a:rPr lang="en-US" sz="2000" dirty="0">
                          <a:effectLst/>
                        </a:rPr>
                        <a:t> (%)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Serotype du </a:t>
                      </a:r>
                      <a:r>
                        <a:rPr lang="en-US" sz="2000" dirty="0" smtClean="0">
                          <a:effectLst/>
                        </a:rPr>
                        <a:t>VIH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VIH1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106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92,98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VIH2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2,63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VIH1</a:t>
                      </a:r>
                      <a:r>
                        <a:rPr lang="fr-FR" sz="2000" dirty="0">
                          <a:effectLst/>
                        </a:rPr>
                        <a:t>et 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4,39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CD4 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fr-FR" sz="2000" dirty="0">
                          <a:effectLst/>
                        </a:rPr>
                        <a:t>cellules/mm³)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˂ 200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48,11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[200-500[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41,51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≥ 500 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10,38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Charge </a:t>
                      </a:r>
                      <a:r>
                        <a:rPr lang="en-US" sz="2000" dirty="0" err="1">
                          <a:effectLst/>
                        </a:rPr>
                        <a:t>virale</a:t>
                      </a:r>
                      <a:r>
                        <a:rPr lang="en-US" sz="2000" dirty="0">
                          <a:effectLst/>
                        </a:rPr>
                        <a:t> (copies) 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˂ 40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69,30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[40-1000[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22,81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≥ 1000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7,89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8" marR="65128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Flèche droite 7"/>
          <p:cNvSpPr/>
          <p:nvPr/>
        </p:nvSpPr>
        <p:spPr>
          <a:xfrm>
            <a:off x="147484" y="2986548"/>
            <a:ext cx="309716" cy="30971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4750" y="4218039"/>
            <a:ext cx="368708" cy="30971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4750" y="4535129"/>
            <a:ext cx="383458" cy="28021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17987" y="5464277"/>
            <a:ext cx="235974" cy="28022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5" descr="Socarb logo gra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98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340768"/>
            <a:ext cx="8640960" cy="5256584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BD0D9"/>
              </a:buClr>
              <a:buNone/>
            </a:pPr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  <p:sp>
        <p:nvSpPr>
          <p:cNvPr id="9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3920" y="1493168"/>
            <a:ext cx="8640960" cy="5256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50000"/>
              </a:lnSpc>
              <a:buClr>
                <a:schemeClr val="accent1"/>
              </a:buClr>
              <a:buNone/>
            </a:pPr>
            <a:r>
              <a:rPr lang="fr-FR" sz="28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Atteintes artérielles périphériques chez les PVVIH</a:t>
            </a:r>
          </a:p>
          <a:p>
            <a:pPr lvl="0" algn="just">
              <a:lnSpc>
                <a:spcPct val="250000"/>
              </a:lnSpc>
              <a:buClr>
                <a:srgbClr val="FFFF00"/>
              </a:buClr>
              <a:buSzTx/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Prévalence </a:t>
            </a:r>
            <a:r>
              <a:rPr lang="fr-FR" sz="28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des AA était </a:t>
            </a:r>
            <a:r>
              <a:rPr lang="fr-FR" sz="28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 84,42% </a:t>
            </a:r>
            <a:endParaRPr lang="fr-FR" sz="28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250000"/>
              </a:lnSpc>
              <a:buClr>
                <a:schemeClr val="accent1"/>
              </a:buClr>
              <a:buSzTx/>
              <a:buNone/>
            </a:pPr>
            <a:r>
              <a:rPr lang="fr-FR" sz="28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- Atteintes des troncs supra-aortiques : </a:t>
            </a:r>
            <a:r>
              <a:rPr lang="fr-FR" sz="28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59,65 </a:t>
            </a:r>
            <a:r>
              <a:rPr lang="fr-FR" sz="28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%</a:t>
            </a:r>
          </a:p>
          <a:p>
            <a:pPr marL="0" lvl="0" indent="0" algn="just">
              <a:lnSpc>
                <a:spcPct val="250000"/>
              </a:lnSpc>
              <a:buClr>
                <a:schemeClr val="accent1"/>
              </a:buClr>
              <a:buSzTx/>
              <a:buNone/>
            </a:pPr>
            <a:r>
              <a:rPr lang="fr-FR" sz="28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- Atteintes des membres inférieurs : </a:t>
            </a:r>
            <a:r>
              <a:rPr lang="fr-FR" sz="28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42 %  </a:t>
            </a:r>
            <a:endParaRPr lang="fr-FR" sz="2800" b="1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0BD0D9"/>
              </a:buClr>
              <a:buFont typeface="Wingdings" panose="05000000000000000000" pitchFamily="2" charset="2"/>
              <a:buChar char="q"/>
            </a:pPr>
            <a:endParaRPr lang="fr-FR" sz="28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 descr="Socarb logo gran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008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340768"/>
            <a:ext cx="8640960" cy="5256584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BD0D9"/>
              </a:buClr>
              <a:buNone/>
            </a:pPr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11072"/>
              </p:ext>
            </p:extLst>
          </p:nvPr>
        </p:nvGraphicFramePr>
        <p:xfrm>
          <a:off x="162231" y="2193208"/>
          <a:ext cx="8849037" cy="441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620"/>
                <a:gridCol w="2532655"/>
                <a:gridCol w="2776762"/>
              </a:tblGrid>
              <a:tr h="505747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Paramètres</a:t>
                      </a:r>
                      <a:endParaRPr lang="fr-FR" sz="2200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TSA</a:t>
                      </a:r>
                      <a:endParaRPr lang="fr-FR" sz="2200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Membres inférieurs</a:t>
                      </a:r>
                      <a:endParaRPr lang="fr-FR" sz="2200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69657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Prévalence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59,65 %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42 % 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Augmentation de l’EIM</a:t>
                      </a:r>
                      <a:endParaRPr lang="fr-FR" sz="2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68 %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1,61  %</a:t>
                      </a:r>
                      <a:endParaRPr lang="fr-FR" sz="2200" b="1" dirty="0" smtClean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Athéromes sans sténose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19 %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5,64 %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Sténoses 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08 %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9,67  %</a:t>
                      </a:r>
                      <a:endParaRPr lang="fr-FR" sz="2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Calcifications </a:t>
                      </a:r>
                      <a:endParaRPr lang="fr-FR" sz="2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05 %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34,67 %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Occlusions</a:t>
                      </a:r>
                      <a:endParaRPr lang="fr-FR" sz="2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6,45 %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Siège prédominant</a:t>
                      </a:r>
                      <a:endParaRPr lang="fr-FR" sz="2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C, Primitive : </a:t>
                      </a:r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fr-FR" sz="2200" b="1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Poplitée :</a:t>
                      </a:r>
                      <a:r>
                        <a:rPr lang="fr-FR" sz="2200" b="1" baseline="0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36,25 %</a:t>
                      </a:r>
                      <a:endParaRPr lang="fr-FR" sz="2200" b="1" dirty="0" smtClean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Atteintes unilatérales</a:t>
                      </a:r>
                      <a:endParaRPr lang="fr-FR" sz="2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61,90  %</a:t>
                      </a:r>
                      <a:endParaRPr lang="fr-FR" sz="2200" b="1" dirty="0">
                        <a:solidFill>
                          <a:srgbClr val="FFFF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Distale :</a:t>
                      </a:r>
                      <a:r>
                        <a:rPr lang="fr-FR" sz="2200" b="1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51,56 %</a:t>
                      </a:r>
                      <a:endParaRPr lang="fr-FR" sz="2200" b="1" dirty="0" smtClean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62245" y="1533840"/>
            <a:ext cx="759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Tableau : types et sièges des lésions</a:t>
            </a:r>
            <a:endParaRPr lang="fr-FR" sz="28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Image 5" descr="Socarb logo gran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841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064"/>
            <a:ext cx="5111327" cy="345112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34944" y="6238567"/>
            <a:ext cx="6352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 smtClean="0">
                <a:solidFill>
                  <a:schemeClr val="bg1"/>
                </a:solidFill>
              </a:rPr>
              <a:t>Fig</a:t>
            </a:r>
            <a:r>
              <a:rPr lang="fr-FR" sz="2200" b="1" dirty="0" smtClean="0">
                <a:solidFill>
                  <a:schemeClr val="bg1"/>
                </a:solidFill>
              </a:rPr>
              <a:t> : échographie des artères des membres inférieurs</a:t>
            </a:r>
            <a:endParaRPr lang="fr-FR" sz="2200" b="1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949677" y="3583858"/>
            <a:ext cx="1" cy="17108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945268" y="5523125"/>
            <a:ext cx="2008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</a:rPr>
              <a:t>Plaque calcifiée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31807" y="5514160"/>
            <a:ext cx="1856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</a:rPr>
              <a:t>Plaque fraîche</a:t>
            </a:r>
            <a:endParaRPr lang="fr-FR" sz="2200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696064"/>
            <a:ext cx="3978275" cy="3451123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 flipV="1">
            <a:off x="7154862" y="2819763"/>
            <a:ext cx="1" cy="26903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5" descr="Socarb logo gran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706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6575" t="14471" r="31854" b="33871"/>
          <a:stretch/>
        </p:blipFill>
        <p:spPr>
          <a:xfrm>
            <a:off x="980766" y="1599890"/>
            <a:ext cx="7182467" cy="42180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87812" y="6445044"/>
            <a:ext cx="60224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</a:rPr>
              <a:t>Echographie des troncs artérielles supra aortiques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59394" y="6091082"/>
            <a:ext cx="317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Plaque fraîche carotide externe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321278" y="5265172"/>
            <a:ext cx="0" cy="85540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5" descr="Socarb logo gran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37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2348880"/>
            <a:ext cx="8640960" cy="424847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BD0D9"/>
              </a:buClr>
              <a:buNone/>
            </a:pPr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fr-BE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5464" y="1303452"/>
            <a:ext cx="9144000" cy="778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: facteurs associés aux atteintes artérielles</a:t>
            </a:r>
            <a:endParaRPr lang="fr-F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6081894"/>
              </p:ext>
            </p:extLst>
          </p:nvPr>
        </p:nvGraphicFramePr>
        <p:xfrm>
          <a:off x="340008" y="2411968"/>
          <a:ext cx="8424347" cy="41853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93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0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3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9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  <a:latin typeface="Cambria" panose="02040503050406030204" pitchFamily="18" charset="0"/>
                        </a:rPr>
                        <a:t>Facteurs</a:t>
                      </a:r>
                      <a:r>
                        <a:rPr lang="fr-FR" sz="2200" baseline="0" dirty="0" smtClean="0">
                          <a:effectLst/>
                          <a:latin typeface="Cambria" panose="02040503050406030204" pitchFamily="18" charset="0"/>
                        </a:rPr>
                        <a:t> associés</a:t>
                      </a:r>
                      <a:endParaRPr lang="fr-FR" sz="2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err="1">
                          <a:effectLst/>
                          <a:latin typeface="Cambria" panose="02040503050406030204" pitchFamily="18" charset="0"/>
                        </a:rPr>
                        <a:t>Odds</a:t>
                      </a:r>
                      <a:r>
                        <a:rPr lang="fr-FR" sz="2200" dirty="0">
                          <a:effectLst/>
                          <a:latin typeface="Cambria" panose="02040503050406030204" pitchFamily="18" charset="0"/>
                        </a:rPr>
                        <a:t> ratio   </a:t>
                      </a:r>
                      <a:endParaRPr lang="fr-FR" sz="2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Cambria" panose="02040503050406030204" pitchFamily="18" charset="0"/>
                        </a:rPr>
                        <a:t>IC 95%   </a:t>
                      </a:r>
                      <a:endParaRPr lang="fr-FR" sz="220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  <a:latin typeface="Cambria" panose="02040503050406030204" pitchFamily="18" charset="0"/>
                        </a:rPr>
                        <a:t>p</a:t>
                      </a:r>
                      <a:endParaRPr lang="fr-FR" sz="2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Présence de FDRCV  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2,13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[1,62-7,29</a:t>
                      </a: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]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0,004  </a:t>
                      </a:r>
                      <a:endParaRPr lang="fr-FR" sz="2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44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Oestroprogestatif</a:t>
                      </a:r>
                      <a:endParaRPr lang="fr-FR" sz="2200" dirty="0" smtClean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12,79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[1,09-15]</a:t>
                      </a: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0,005 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6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HTA  </a:t>
                      </a:r>
                      <a:endParaRPr lang="fr-FR" sz="22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[1,02-1,62]             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0,01 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fr-FR" sz="22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Lipodystrophie</a:t>
                      </a: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[1,1-,9,1]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       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0,02 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2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Charge virale copies &gt; 1000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(échec virologique)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fr-FR" sz="22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5,10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[1,05-2,58]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endParaRPr lang="fr-FR" sz="22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0,04  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2724" marT="0" marB="1076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5" descr="Socarb logo gran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40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Commentaire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1- Importance des facteurs de risque vasculaire</a:t>
            </a:r>
            <a:endParaRPr lang="fr-FR" sz="3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da-DK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De </a:t>
            </a:r>
            <a:r>
              <a:rPr lang="da-DK" sz="3000" dirty="0">
                <a:solidFill>
                  <a:schemeClr val="bg1"/>
                </a:solidFill>
                <a:latin typeface="Cambria" panose="02040503050406030204" pitchFamily="18" charset="0"/>
              </a:rPr>
              <a:t>Knudsen et al. à </a:t>
            </a:r>
            <a:r>
              <a:rPr lang="da-DK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Copenhague : 68 % </a:t>
            </a:r>
          </a:p>
          <a:p>
            <a:pPr marL="0" indent="0">
              <a:buNone/>
            </a:pPr>
            <a:r>
              <a:rPr lang="da-DK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Kegne at al (Afr du sud) : 72 %</a:t>
            </a:r>
          </a:p>
          <a:p>
            <a:pPr marL="0" indent="0">
              <a:buNone/>
            </a:pPr>
            <a:r>
              <a:rPr lang="da-DK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Ebassy et al (Nigéria) : 70 %</a:t>
            </a:r>
          </a:p>
          <a:p>
            <a:pPr marL="0" indent="0">
              <a:buNone/>
            </a:pPr>
            <a:r>
              <a:rPr lang="da-DK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2- les atteintes artérielles périphériques </a:t>
            </a:r>
            <a:endParaRPr lang="fr-FR" sz="3000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25 à 75 % selon durée de l’infection et âge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3- Facteurs associées au lésions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Facteurs de risque traditionnels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Echec virologique</a:t>
            </a: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932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Conclusion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Les PV-VIH ont un risque vasculaire élevé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L’</a:t>
            </a:r>
            <a:r>
              <a:rPr lang="fr-FR" sz="3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athéromatose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périphérique est fréquente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Les troncs supra –aortiques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/>
              </a:rPr>
              <a:t>˃ MI</a:t>
            </a:r>
            <a:endParaRPr lang="fr-FR" sz="3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Tous les types lésionnels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Facteurs associés : 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facteurs de risque vasculaire habituels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échec virologique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Prévention par contrôle systématique des facteurs</a:t>
            </a:r>
          </a:p>
          <a:p>
            <a:pPr marL="0" indent="0">
              <a:buNone/>
            </a:pP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54412" y="6252694"/>
            <a:ext cx="1334981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latin typeface="Cambria" panose="02040503050406030204" pitchFamily="18" charset="0"/>
              </a:rPr>
              <a:t>MERCI</a:t>
            </a:r>
            <a:endParaRPr lang="fr-FR" sz="3000" b="1" dirty="0">
              <a:latin typeface="Cambria" panose="02040503050406030204" pitchFamily="18" charset="0"/>
            </a:endParaRPr>
          </a:p>
        </p:txBody>
      </p:sp>
      <p:pic>
        <p:nvPicPr>
          <p:cNvPr id="5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761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CONTEXTE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ambria" panose="02040503050406030204" pitchFamily="18" charset="0"/>
              </a:rPr>
              <a:t>Succès TARV </a:t>
            </a: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= augmentation de l’espérance de vie des PV-VIH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ambria" panose="02040503050406030204" pitchFamily="18" charset="0"/>
              </a:rPr>
              <a:t>Risque athéromateux accru chez PV-VIH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  	- Espérance de vie augmentée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Terrain spécifique  (inflammation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	chronique)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mbria" panose="02040503050406030204" pitchFamily="18" charset="0"/>
              </a:rPr>
              <a:t>  	- Traitement ARV</a:t>
            </a: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707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CONTEXTE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Atteintes cardio et neuro-vasculaires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Ischémie myocardique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Accidents vasculaires cérébraux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	- Maladie </a:t>
            </a:r>
            <a:r>
              <a:rPr lang="fr-FR" sz="3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thrombo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embolique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Insuffisance cardiaque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-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000" dirty="0" err="1" smtClean="0">
                <a:solidFill>
                  <a:srgbClr val="FFFF00"/>
                </a:solidFill>
                <a:latin typeface="Cambria" panose="02040503050406030204" pitchFamily="18" charset="0"/>
              </a:rPr>
              <a:t>Athéromatose</a:t>
            </a: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artérielle périphérique</a:t>
            </a: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756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Objectifs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1- Déterminer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la </a:t>
            </a: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prévalence des </a:t>
            </a: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atteintes artérielles périphériques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(AAP)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dans une cohorte de PV-VIH suivies depuis au moins dix ans </a:t>
            </a:r>
            <a:endParaRPr lang="fr-FR" sz="3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2- Identifier les </a:t>
            </a: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facteurs associés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à ces AAP.</a:t>
            </a:r>
            <a:endParaRPr lang="fr-FR" sz="3000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501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Patients et méthodes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Type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: </a:t>
            </a:r>
            <a:r>
              <a:rPr lang="fr-FR" sz="3000" dirty="0">
                <a:solidFill>
                  <a:schemeClr val="bg1"/>
                </a:solidFill>
                <a:latin typeface="Cambria" pitchFamily="18" charset="0"/>
              </a:rPr>
              <a:t>transversale </a:t>
            </a:r>
            <a:r>
              <a:rPr lang="fr-FR" sz="3000" dirty="0" smtClean="0">
                <a:solidFill>
                  <a:schemeClr val="bg1"/>
                </a:solidFill>
                <a:latin typeface="Cambria" pitchFamily="18" charset="0"/>
              </a:rPr>
              <a:t>descriptive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itchFamily="18" charset="0"/>
              </a:rPr>
              <a:t> Cadre </a:t>
            </a:r>
            <a:r>
              <a:rPr lang="fr-FR" sz="3000" dirty="0" smtClean="0">
                <a:solidFill>
                  <a:schemeClr val="bg1"/>
                </a:solidFill>
                <a:latin typeface="Cambria" pitchFamily="18" charset="0"/>
              </a:rPr>
              <a:t>: Hôpital du jour, MI, Cardiologie, OST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itchFamily="18" charset="0"/>
              </a:rPr>
              <a:t> Période</a:t>
            </a:r>
            <a:r>
              <a:rPr lang="fr-FR" sz="30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fr-FR" sz="3000" dirty="0">
                <a:solidFill>
                  <a:schemeClr val="bg1"/>
                </a:solidFill>
                <a:latin typeface="Cambria" pitchFamily="18" charset="0"/>
              </a:rPr>
              <a:t>: 1er mars au 30 novembre </a:t>
            </a:r>
            <a:r>
              <a:rPr lang="fr-FR" sz="3000" dirty="0" smtClean="0">
                <a:solidFill>
                  <a:schemeClr val="bg1"/>
                </a:solidFill>
                <a:latin typeface="Cambria" pitchFamily="18" charset="0"/>
              </a:rPr>
              <a:t>2018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Population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: PVVIH suivies dans le service de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Médecine interne et maladies infectieuses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Taille minimale de l’échantillon : </a:t>
            </a:r>
            <a:r>
              <a:rPr lang="fr-FR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101</a:t>
            </a:r>
            <a:endParaRPr lang="fr-FR" sz="30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19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Patients et méthodes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Critères </a:t>
            </a: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d’inclusion : </a:t>
            </a:r>
            <a:endParaRPr lang="fr-FR" sz="3000" dirty="0" smtClean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Age ≥ 18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ans, </a:t>
            </a:r>
            <a:endParaRPr lang="fr-FR" sz="3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 Durée de l’infection ≥ 10 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consentement éclairé</a:t>
            </a: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48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Patients et méthodes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Conduite pratique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1- Analyse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des registres et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inclusion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2- Appels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et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programmation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3- Examen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clinique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complet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4- ECG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et Echo Doppler 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cardiaque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5- Biologie </a:t>
            </a: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: charge virale, CD4, facteurs </a:t>
            </a:r>
            <a:endParaRPr lang="fr-FR" sz="3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inflammatoires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6- Echo Doppler artérielle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7- Analyse</a:t>
            </a: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982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Patients et méthodes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Atteintes </a:t>
            </a: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artérielles </a:t>
            </a: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périphériques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Troncs supra-aortiques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	- Artériopathies oblitérantes des MI</a:t>
            </a:r>
          </a:p>
          <a:p>
            <a:pPr marL="0" indent="0">
              <a:buNone/>
            </a:pPr>
            <a:endParaRPr lang="fr-FR" sz="3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3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Lésions recherchées</a:t>
            </a:r>
          </a:p>
          <a:p>
            <a:pPr marL="0" indent="0">
              <a:buNone/>
            </a:pPr>
            <a:r>
              <a:rPr lang="fr-FR" sz="3000" dirty="0">
                <a:solidFill>
                  <a:srgbClr val="FFFF00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 Augmentation de l’EIMC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 Plaques d’athérome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  <a:r>
              <a:rPr lang="fr-FR" sz="3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 Thrombose</a:t>
            </a:r>
            <a:endParaRPr lang="fr-FR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 5" descr="Socarb logo gran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543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340768"/>
            <a:ext cx="8640960" cy="5256584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0BD0D9"/>
              </a:buClr>
              <a:buNone/>
            </a:pPr>
            <a:endParaRPr lang="fr-FR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403649" y="6315226"/>
            <a:ext cx="500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r-F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PV-VIH selon l'âge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space réservé du contenu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03648" y="3379211"/>
            <a:ext cx="5688631" cy="2936015"/>
          </a:xfrm>
          <a:prstGeom prst="rect">
            <a:avLst/>
          </a:prstGeom>
        </p:spPr>
      </p:pic>
      <p:sp>
        <p:nvSpPr>
          <p:cNvPr id="9" name="Titre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0698" y="1368919"/>
            <a:ext cx="7992888" cy="778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fr-FR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sociodémographiques </a:t>
            </a:r>
            <a:br>
              <a:rPr lang="fr-F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fr-F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94960" y="2147375"/>
            <a:ext cx="8539316" cy="1680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>
                <a:schemeClr val="accent1"/>
              </a:buClr>
            </a:pPr>
            <a:r>
              <a:rPr lang="fr-FR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fr-FR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Femmes (74,56%) âge (48,06 </a:t>
            </a:r>
            <a:r>
              <a:rPr lang="fr-F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fr-FR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8,97 ans) ; </a:t>
            </a:r>
          </a:p>
          <a:p>
            <a:pPr algn="l">
              <a:lnSpc>
                <a:spcPct val="150000"/>
              </a:lnSpc>
              <a:buClr>
                <a:schemeClr val="accent1"/>
              </a:buClr>
            </a:pPr>
            <a:r>
              <a:rPr lang="fr-FR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Résidence Ouagadougou </a:t>
            </a:r>
            <a:r>
              <a:rPr lang="fr-F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(90%) </a:t>
            </a:r>
            <a:r>
              <a:rPr lang="fr-FR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niveau </a:t>
            </a:r>
            <a:r>
              <a:rPr lang="fr-F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primaire (31,58</a:t>
            </a:r>
            <a:r>
              <a:rPr lang="fr-FR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5" descr="Socarb logo gran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1524003" cy="13082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78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566</Words>
  <Application>Microsoft Office PowerPoint</Application>
  <PresentationFormat>Affichage à l'écran (4:3)</PresentationFormat>
  <Paragraphs>201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Abadi MT Condensed Light</vt:lpstr>
      <vt:lpstr>Arial</vt:lpstr>
      <vt:lpstr>Calibri</vt:lpstr>
      <vt:lpstr>Cambria</vt:lpstr>
      <vt:lpstr>Times New Roman</vt:lpstr>
      <vt:lpstr>Wingdings</vt:lpstr>
      <vt:lpstr>Wingdings 2</vt:lpstr>
      <vt:lpstr>Thème Office</vt:lpstr>
      <vt:lpstr>Facteurs associés  aux atteintes artérielles périphériques à long terme chez les PV-VIH</vt:lpstr>
      <vt:lpstr>CONTEXTE </vt:lpstr>
      <vt:lpstr>CONTEXTE</vt:lpstr>
      <vt:lpstr>Objectifs</vt:lpstr>
      <vt:lpstr>Patients et méthodes</vt:lpstr>
      <vt:lpstr>Patients et méthodes</vt:lpstr>
      <vt:lpstr>Patients et méthodes</vt:lpstr>
      <vt:lpstr>Patients et méthodes</vt:lpstr>
      <vt:lpstr>Résultats</vt:lpstr>
      <vt:lpstr>Résultats</vt:lpstr>
      <vt:lpstr>Résultats</vt:lpstr>
      <vt:lpstr>Résultats</vt:lpstr>
      <vt:lpstr>Résultats</vt:lpstr>
      <vt:lpstr>Résultats</vt:lpstr>
      <vt:lpstr>Résultats</vt:lpstr>
      <vt:lpstr>Résultats</vt:lpstr>
      <vt:lpstr>Commentaire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Facteurs associées  aux atteintes artérielles périphériques à long terme chez les PV-VIH</dc:title>
  <dc:creator>dr</dc:creator>
  <cp:lastModifiedBy>Dr Aminata NIANKARA</cp:lastModifiedBy>
  <cp:revision>75</cp:revision>
  <dcterms:created xsi:type="dcterms:W3CDTF">2020-12-16T04:51:45Z</dcterms:created>
  <dcterms:modified xsi:type="dcterms:W3CDTF">2021-10-28T08:15:44Z</dcterms:modified>
</cp:coreProperties>
</file>